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72" r:id="rId3"/>
    <p:sldId id="270" r:id="rId4"/>
    <p:sldId id="271" r:id="rId5"/>
    <p:sldId id="273" r:id="rId6"/>
    <p:sldId id="274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iMiI5d1snhcsxIEtfMcmgxaiDm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  <a:srgbClr val="0000FF"/>
    <a:srgbClr val="E25B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38" Type="http://customschemas.google.com/relationships/presentationmetadata" Target="metadata"/><Relationship Id="rId2" Type="http://schemas.openxmlformats.org/officeDocument/2006/relationships/slide" Target="slides/slide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4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9BCB16B2-44EE-798E-003F-9FE17C336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1F54078B-AFE9-083C-190C-0D8FEED46A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87F08F6D-159E-3B59-661C-1566C31DC1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9499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0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>
            <a:spLocks noGrp="1"/>
          </p:cNvSpPr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PE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1175331" y="2956725"/>
            <a:ext cx="6525883" cy="135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s-PE" sz="36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MANUAL DE USUARIO DEL SIGU COMEDOR</a:t>
            </a:r>
            <a:endParaRPr sz="3600" b="1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297366" y="5134891"/>
            <a:ext cx="6624687" cy="486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>
              <a:spcBef>
                <a:spcPts val="0"/>
              </a:spcBef>
              <a:buSzPts val="1600"/>
            </a:pPr>
            <a:r>
              <a:rPr lang="es-ES" sz="1600" b="1" dirty="0"/>
              <a:t>Dirección de Bienestar Universitario</a:t>
            </a:r>
            <a:endParaRPr sz="16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4700107" y="5448626"/>
            <a:ext cx="4443893" cy="1409374"/>
          </a:xfrm>
          <a:custGeom>
            <a:avLst/>
            <a:gdLst/>
            <a:ahLst/>
            <a:cxnLst/>
            <a:rect l="l" t="t" r="r" b="b"/>
            <a:pathLst>
              <a:path w="5925190" h="1409374" extrusionOk="0">
                <a:moveTo>
                  <a:pt x="652725" y="0"/>
                </a:moveTo>
                <a:lnTo>
                  <a:pt x="5925190" y="0"/>
                </a:lnTo>
                <a:lnTo>
                  <a:pt x="5925190" y="1409374"/>
                </a:lnTo>
                <a:lnTo>
                  <a:pt x="0" y="1409374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-2191" y="0"/>
            <a:ext cx="4440463" cy="2913512"/>
          </a:xfrm>
          <a:custGeom>
            <a:avLst/>
            <a:gdLst/>
            <a:ahLst/>
            <a:cxnLst/>
            <a:rect l="l" t="t" r="r" b="b"/>
            <a:pathLst>
              <a:path w="4440463" h="2913512" extrusionOk="0">
                <a:moveTo>
                  <a:pt x="0" y="0"/>
                </a:moveTo>
                <a:lnTo>
                  <a:pt x="4440463" y="0"/>
                </a:lnTo>
                <a:lnTo>
                  <a:pt x="3439799" y="2913512"/>
                </a:lnTo>
                <a:lnTo>
                  <a:pt x="0" y="2896258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-2191" y="5448936"/>
            <a:ext cx="5052939" cy="1416332"/>
          </a:xfrm>
          <a:custGeom>
            <a:avLst/>
            <a:gdLst/>
            <a:ahLst/>
            <a:cxnLst/>
            <a:rect l="l" t="t" r="r" b="b"/>
            <a:pathLst>
              <a:path w="5052939" h="2913512" extrusionOk="0">
                <a:moveTo>
                  <a:pt x="0" y="0"/>
                </a:moveTo>
                <a:lnTo>
                  <a:pt x="5052939" y="0"/>
                </a:lnTo>
                <a:lnTo>
                  <a:pt x="4587111" y="2913512"/>
                </a:lnTo>
                <a:lnTo>
                  <a:pt x="0" y="2896258"/>
                </a:lnTo>
                <a:lnTo>
                  <a:pt x="0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 descr="Text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0038" y="947749"/>
            <a:ext cx="4556608" cy="1186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7440D-1C95-91E6-414E-4561EBBD8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3733ED4E-9FA7-1487-351F-FECABF99427A}"/>
              </a:ext>
            </a:extLst>
          </p:cNvPr>
          <p:cNvSpPr txBox="1">
            <a:spLocks/>
          </p:cNvSpPr>
          <p:nvPr/>
        </p:nvSpPr>
        <p:spPr>
          <a:xfrm>
            <a:off x="199481" y="329632"/>
            <a:ext cx="8745034" cy="73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es-ES" sz="2800" b="1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INFORMACIÓN IMPORTANTE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603EC50-D401-8997-7CFB-2B8A67289C06}"/>
              </a:ext>
            </a:extLst>
          </p:cNvPr>
          <p:cNvGrpSpPr/>
          <p:nvPr/>
        </p:nvGrpSpPr>
        <p:grpSpPr>
          <a:xfrm>
            <a:off x="415636" y="1053456"/>
            <a:ext cx="8312727" cy="5267324"/>
            <a:chOff x="415636" y="1129656"/>
            <a:chExt cx="8312727" cy="5267324"/>
          </a:xfrm>
        </p:grpSpPr>
        <p:sp>
          <p:nvSpPr>
            <p:cNvPr id="2" name="Placa 1">
              <a:extLst>
                <a:ext uri="{FF2B5EF4-FFF2-40B4-BE49-F238E27FC236}">
                  <a16:creationId xmlns:a16="http://schemas.microsoft.com/office/drawing/2014/main" id="{B78F7E35-D8D3-3EEB-EEC8-F52B6214B3CA}"/>
                </a:ext>
              </a:extLst>
            </p:cNvPr>
            <p:cNvSpPr/>
            <p:nvPr/>
          </p:nvSpPr>
          <p:spPr>
            <a:xfrm>
              <a:off x="415636" y="1129656"/>
              <a:ext cx="8312727" cy="5267324"/>
            </a:xfrm>
            <a:prstGeom prst="plaque">
              <a:avLst>
                <a:gd name="adj" fmla="val 0"/>
              </a:avLst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soft" dir="t">
                  <a:rot lat="0" lon="0" rev="15600000"/>
                </a:lightRig>
              </a:scene3d>
              <a:sp3d extrusionH="57150" prstMaterial="softEdge">
                <a:bevelT w="25400" h="38100"/>
              </a:sp3d>
            </a:bodyPr>
            <a:lstStyle/>
            <a:p>
              <a:pPr algn="ctr"/>
              <a:endParaRPr lang="es-PE" b="1" dirty="0">
                <a:ln/>
                <a:solidFill>
                  <a:schemeClr val="accent4"/>
                </a:solidFill>
              </a:endParaRPr>
            </a:p>
          </p:txBody>
        </p:sp>
        <p:pic>
          <p:nvPicPr>
            <p:cNvPr id="4" name="Gráfico 3" descr="Reloj">
              <a:extLst>
                <a:ext uri="{FF2B5EF4-FFF2-40B4-BE49-F238E27FC236}">
                  <a16:creationId xmlns:a16="http://schemas.microsoft.com/office/drawing/2014/main" id="{3B73A3E5-B608-E6B7-3BD0-54198FAD0E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42271" y="1168319"/>
              <a:ext cx="535793" cy="558557"/>
            </a:xfrm>
            <a:prstGeom prst="rect">
              <a:avLst/>
            </a:prstGeom>
          </p:spPr>
        </p:pic>
        <p:sp>
          <p:nvSpPr>
            <p:cNvPr id="9" name="Google Shape;87;p1">
              <a:extLst>
                <a:ext uri="{FF2B5EF4-FFF2-40B4-BE49-F238E27FC236}">
                  <a16:creationId xmlns:a16="http://schemas.microsoft.com/office/drawing/2014/main" id="{7257A09C-82EA-4461-3F34-B5444728FBC2}"/>
                </a:ext>
              </a:extLst>
            </p:cNvPr>
            <p:cNvSpPr txBox="1">
              <a:spLocks/>
            </p:cNvSpPr>
            <p:nvPr/>
          </p:nvSpPr>
          <p:spPr>
            <a:xfrm>
              <a:off x="1285862" y="1250580"/>
              <a:ext cx="2734216" cy="76181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400" b="1" dirty="0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Horario de Reserva</a:t>
              </a:r>
            </a:p>
          </p:txBody>
        </p:sp>
        <p:sp>
          <p:nvSpPr>
            <p:cNvPr id="10" name="Google Shape;87;p1">
              <a:extLst>
                <a:ext uri="{FF2B5EF4-FFF2-40B4-BE49-F238E27FC236}">
                  <a16:creationId xmlns:a16="http://schemas.microsoft.com/office/drawing/2014/main" id="{10DBF49F-30DF-A21C-5FAD-8502578C58EC}"/>
                </a:ext>
              </a:extLst>
            </p:cNvPr>
            <p:cNvSpPr txBox="1">
              <a:spLocks/>
            </p:cNvSpPr>
            <p:nvPr/>
          </p:nvSpPr>
          <p:spPr>
            <a:xfrm>
              <a:off x="4913393" y="1291878"/>
              <a:ext cx="2734216" cy="76181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400" b="1" dirty="0">
                  <a:solidFill>
                    <a:schemeClr val="bg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Horario de Atención</a:t>
              </a:r>
            </a:p>
          </p:txBody>
        </p:sp>
        <p:pic>
          <p:nvPicPr>
            <p:cNvPr id="16" name="Gráfico 15" descr="Cubierto de mesa">
              <a:extLst>
                <a:ext uri="{FF2B5EF4-FFF2-40B4-BE49-F238E27FC236}">
                  <a16:creationId xmlns:a16="http://schemas.microsoft.com/office/drawing/2014/main" id="{AD8CE254-38A6-D4C8-FA76-A5BA242B5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09248" y="2941919"/>
              <a:ext cx="800389" cy="834394"/>
            </a:xfrm>
            <a:prstGeom prst="rect">
              <a:avLst/>
            </a:prstGeom>
          </p:spPr>
        </p:pic>
        <p:pic>
          <p:nvPicPr>
            <p:cNvPr id="18" name="Gráfico 17" descr="Café">
              <a:extLst>
                <a:ext uri="{FF2B5EF4-FFF2-40B4-BE49-F238E27FC236}">
                  <a16:creationId xmlns:a16="http://schemas.microsoft.com/office/drawing/2014/main" id="{7BCE2FD0-7F7A-4045-9C6A-EB5E9AE85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146819" y="2260881"/>
              <a:ext cx="496912" cy="518023"/>
            </a:xfrm>
            <a:prstGeom prst="rect">
              <a:avLst/>
            </a:prstGeom>
          </p:spPr>
        </p:pic>
        <p:pic>
          <p:nvPicPr>
            <p:cNvPr id="20" name="Gráfico 19" descr="Plato cubierto">
              <a:extLst>
                <a:ext uri="{FF2B5EF4-FFF2-40B4-BE49-F238E27FC236}">
                  <a16:creationId xmlns:a16="http://schemas.microsoft.com/office/drawing/2014/main" id="{B266B3BA-F834-45AF-53F6-581E9F5247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109248" y="3838750"/>
              <a:ext cx="775614" cy="808566"/>
            </a:xfrm>
            <a:prstGeom prst="rect">
              <a:avLst/>
            </a:prstGeom>
          </p:spPr>
        </p:pic>
        <p:sp>
          <p:nvSpPr>
            <p:cNvPr id="21" name="Google Shape;87;p1">
              <a:extLst>
                <a:ext uri="{FF2B5EF4-FFF2-40B4-BE49-F238E27FC236}">
                  <a16:creationId xmlns:a16="http://schemas.microsoft.com/office/drawing/2014/main" id="{5DB5B4C5-A43D-39A1-120D-C88D6390E6A0}"/>
                </a:ext>
              </a:extLst>
            </p:cNvPr>
            <p:cNvSpPr txBox="1">
              <a:spLocks/>
            </p:cNvSpPr>
            <p:nvPr/>
          </p:nvSpPr>
          <p:spPr>
            <a:xfrm>
              <a:off x="3604789" y="1936016"/>
              <a:ext cx="1629317" cy="386439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1800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DESAYUNO</a:t>
              </a:r>
            </a:p>
          </p:txBody>
        </p:sp>
        <p:sp>
          <p:nvSpPr>
            <p:cNvPr id="22" name="Google Shape;87;p1">
              <a:extLst>
                <a:ext uri="{FF2B5EF4-FFF2-40B4-BE49-F238E27FC236}">
                  <a16:creationId xmlns:a16="http://schemas.microsoft.com/office/drawing/2014/main" id="{6874D0CD-EE5C-ACF1-36D2-8FB1D01F28D7}"/>
                </a:ext>
              </a:extLst>
            </p:cNvPr>
            <p:cNvSpPr txBox="1">
              <a:spLocks/>
            </p:cNvSpPr>
            <p:nvPr/>
          </p:nvSpPr>
          <p:spPr>
            <a:xfrm>
              <a:off x="3704767" y="2795253"/>
              <a:ext cx="1629317" cy="5366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1800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ALMUERZO</a:t>
              </a:r>
            </a:p>
          </p:txBody>
        </p:sp>
        <p:sp>
          <p:nvSpPr>
            <p:cNvPr id="23" name="Google Shape;87;p1">
              <a:extLst>
                <a:ext uri="{FF2B5EF4-FFF2-40B4-BE49-F238E27FC236}">
                  <a16:creationId xmlns:a16="http://schemas.microsoft.com/office/drawing/2014/main" id="{450F3DB4-2CEB-9A45-2DD1-F3C47A6EADE8}"/>
                </a:ext>
              </a:extLst>
            </p:cNvPr>
            <p:cNvSpPr txBox="1">
              <a:spLocks/>
            </p:cNvSpPr>
            <p:nvPr/>
          </p:nvSpPr>
          <p:spPr>
            <a:xfrm>
              <a:off x="3688066" y="3676256"/>
              <a:ext cx="1629317" cy="5366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1800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CENA</a:t>
              </a:r>
            </a:p>
          </p:txBody>
        </p:sp>
        <p:sp>
          <p:nvSpPr>
            <p:cNvPr id="24" name="Google Shape;87;p1">
              <a:extLst>
                <a:ext uri="{FF2B5EF4-FFF2-40B4-BE49-F238E27FC236}">
                  <a16:creationId xmlns:a16="http://schemas.microsoft.com/office/drawing/2014/main" id="{5DC46FF0-D062-D682-B5FA-5EDDED1430E2}"/>
                </a:ext>
              </a:extLst>
            </p:cNvPr>
            <p:cNvSpPr txBox="1">
              <a:spLocks/>
            </p:cNvSpPr>
            <p:nvPr/>
          </p:nvSpPr>
          <p:spPr>
            <a:xfrm>
              <a:off x="5334084" y="3852494"/>
              <a:ext cx="2734216" cy="76181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17:30 - 18:30h</a:t>
              </a:r>
            </a:p>
          </p:txBody>
        </p:sp>
        <p:sp>
          <p:nvSpPr>
            <p:cNvPr id="28" name="Google Shape;87;p1">
              <a:extLst>
                <a:ext uri="{FF2B5EF4-FFF2-40B4-BE49-F238E27FC236}">
                  <a16:creationId xmlns:a16="http://schemas.microsoft.com/office/drawing/2014/main" id="{E0F66422-822B-20DA-4C99-CC6773EAC5F3}"/>
                </a:ext>
              </a:extLst>
            </p:cNvPr>
            <p:cNvSpPr txBox="1">
              <a:spLocks/>
            </p:cNvSpPr>
            <p:nvPr/>
          </p:nvSpPr>
          <p:spPr>
            <a:xfrm>
              <a:off x="1150646" y="2928339"/>
              <a:ext cx="2734216" cy="76181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77500" lnSpcReduction="2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8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10:30</a:t>
              </a:r>
            </a:p>
            <a:p>
              <a:pPr algn="ctr">
                <a:buSzPts val="1600"/>
              </a:pPr>
              <a:r>
                <a:rPr lang="es-ES" sz="2300" i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Hasta terminar las raciones</a:t>
              </a:r>
            </a:p>
          </p:txBody>
        </p:sp>
        <p:sp>
          <p:nvSpPr>
            <p:cNvPr id="29" name="Google Shape;87;p1">
              <a:extLst>
                <a:ext uri="{FF2B5EF4-FFF2-40B4-BE49-F238E27FC236}">
                  <a16:creationId xmlns:a16="http://schemas.microsoft.com/office/drawing/2014/main" id="{B8EC5A67-0C6D-6818-1FDF-C27EE8D52AE8}"/>
                </a:ext>
              </a:extLst>
            </p:cNvPr>
            <p:cNvSpPr txBox="1">
              <a:spLocks/>
            </p:cNvSpPr>
            <p:nvPr/>
          </p:nvSpPr>
          <p:spPr>
            <a:xfrm>
              <a:off x="5141305" y="2083464"/>
              <a:ext cx="2734216" cy="466146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7:00 am - 8:00 am</a:t>
              </a:r>
            </a:p>
          </p:txBody>
        </p:sp>
        <p:sp>
          <p:nvSpPr>
            <p:cNvPr id="30" name="Google Shape;87;p1">
              <a:extLst>
                <a:ext uri="{FF2B5EF4-FFF2-40B4-BE49-F238E27FC236}">
                  <a16:creationId xmlns:a16="http://schemas.microsoft.com/office/drawing/2014/main" id="{C5DA2A02-28CE-9EF8-CD99-9CCA76A295D5}"/>
                </a:ext>
              </a:extLst>
            </p:cNvPr>
            <p:cNvSpPr txBox="1">
              <a:spLocks/>
            </p:cNvSpPr>
            <p:nvPr/>
          </p:nvSpPr>
          <p:spPr>
            <a:xfrm>
              <a:off x="5299192" y="2950950"/>
              <a:ext cx="2734216" cy="76181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12:00 - 14:00 h</a:t>
              </a:r>
            </a:p>
          </p:txBody>
        </p:sp>
        <p:sp>
          <p:nvSpPr>
            <p:cNvPr id="31" name="Google Shape;87;p1">
              <a:extLst>
                <a:ext uri="{FF2B5EF4-FFF2-40B4-BE49-F238E27FC236}">
                  <a16:creationId xmlns:a16="http://schemas.microsoft.com/office/drawing/2014/main" id="{A697F08F-FEBA-5BC6-9945-9197DB024AC4}"/>
                </a:ext>
              </a:extLst>
            </p:cNvPr>
            <p:cNvSpPr txBox="1">
              <a:spLocks/>
            </p:cNvSpPr>
            <p:nvPr/>
          </p:nvSpPr>
          <p:spPr>
            <a:xfrm>
              <a:off x="1235062" y="3732570"/>
              <a:ext cx="2734216" cy="761812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70000" lnSpcReduction="2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31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15:30 </a:t>
              </a:r>
            </a:p>
            <a:p>
              <a:pPr algn="ctr">
                <a:buSzPts val="1600"/>
              </a:pPr>
              <a:r>
                <a:rPr lang="es-ES" sz="2400" i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Hasta terminar las raciones</a:t>
              </a:r>
            </a:p>
            <a:p>
              <a:pPr algn="ctr">
                <a:buSzPts val="1600"/>
              </a:pPr>
              <a:endParaRPr lang="es-ES" sz="2400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87;p1">
              <a:extLst>
                <a:ext uri="{FF2B5EF4-FFF2-40B4-BE49-F238E27FC236}">
                  <a16:creationId xmlns:a16="http://schemas.microsoft.com/office/drawing/2014/main" id="{89781F8F-F4CC-9E31-4BAE-D27D08CCE4C1}"/>
                </a:ext>
              </a:extLst>
            </p:cNvPr>
            <p:cNvSpPr txBox="1">
              <a:spLocks/>
            </p:cNvSpPr>
            <p:nvPr/>
          </p:nvSpPr>
          <p:spPr>
            <a:xfrm>
              <a:off x="1150646" y="1869294"/>
              <a:ext cx="2734216" cy="919927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77500" lnSpcReduction="200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es-ES" sz="24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14:00</a:t>
              </a:r>
              <a:endParaRPr lang="es-ES" sz="2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buSzPts val="1600"/>
              </a:pPr>
              <a:endParaRPr lang="es-ES" b="1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buSzPts val="1600"/>
              </a:pPr>
              <a:r>
                <a:rPr lang="es-ES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r>
                <a:rPr lang="es-ES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ES" i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El día anterior hasta terminar las</a:t>
              </a:r>
            </a:p>
            <a:p>
              <a:pPr algn="ctr">
                <a:buSzPts val="1600"/>
              </a:pPr>
              <a:r>
                <a:rPr lang="es-ES" i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raciones, en caso del día lunes se apertura el domingo.</a:t>
              </a:r>
            </a:p>
          </p:txBody>
        </p:sp>
        <p:sp>
          <p:nvSpPr>
            <p:cNvPr id="3" name="Rectángulo 2"/>
            <p:cNvSpPr/>
            <p:nvPr/>
          </p:nvSpPr>
          <p:spPr>
            <a:xfrm>
              <a:off x="1081554" y="1758598"/>
              <a:ext cx="6929661" cy="2833051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1081767" y="2800461"/>
              <a:ext cx="6929661" cy="872974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FCBA9F84-8023-BA8C-000E-8AA33409E439}"/>
              </a:ext>
            </a:extLst>
          </p:cNvPr>
          <p:cNvGrpSpPr/>
          <p:nvPr/>
        </p:nvGrpSpPr>
        <p:grpSpPr>
          <a:xfrm>
            <a:off x="393443" y="6193208"/>
            <a:ext cx="6697322" cy="594365"/>
            <a:chOff x="199481" y="6102956"/>
            <a:chExt cx="6697322" cy="594365"/>
          </a:xfrm>
        </p:grpSpPr>
        <p:sp>
          <p:nvSpPr>
            <p:cNvPr id="6" name="Flecha: pentágono 5">
              <a:extLst>
                <a:ext uri="{FF2B5EF4-FFF2-40B4-BE49-F238E27FC236}">
                  <a16:creationId xmlns:a16="http://schemas.microsoft.com/office/drawing/2014/main" id="{6C51BF37-C63A-A801-C891-18E776BFEBA7}"/>
                </a:ext>
              </a:extLst>
            </p:cNvPr>
            <p:cNvSpPr/>
            <p:nvPr/>
          </p:nvSpPr>
          <p:spPr>
            <a:xfrm>
              <a:off x="199481" y="6102956"/>
              <a:ext cx="6589246" cy="420859"/>
            </a:xfrm>
            <a:prstGeom prst="homePlat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E"/>
            </a:p>
          </p:txBody>
        </p:sp>
        <p:sp>
          <p:nvSpPr>
            <p:cNvPr id="8" name="Google Shape;87;p1">
              <a:extLst>
                <a:ext uri="{FF2B5EF4-FFF2-40B4-BE49-F238E27FC236}">
                  <a16:creationId xmlns:a16="http://schemas.microsoft.com/office/drawing/2014/main" id="{A6DA7003-8B5A-4971-5E84-A55540B9711D}"/>
                </a:ext>
              </a:extLst>
            </p:cNvPr>
            <p:cNvSpPr txBox="1">
              <a:spLocks/>
            </p:cNvSpPr>
            <p:nvPr/>
          </p:nvSpPr>
          <p:spPr>
            <a:xfrm>
              <a:off x="307558" y="6114195"/>
              <a:ext cx="6589245" cy="5831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buSzPts val="1600"/>
              </a:pPr>
              <a:r>
                <a:rPr lang="es-ES" sz="16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Los horarios pueden variar según disponibilidad de raciones.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197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B27B1B71-2C81-421E-2B94-77EF4777F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87;p1">
            <a:extLst>
              <a:ext uri="{FF2B5EF4-FFF2-40B4-BE49-F238E27FC236}">
                <a16:creationId xmlns:a16="http://schemas.microsoft.com/office/drawing/2014/main" id="{9F5AD2A4-C380-35CB-19D5-9AE29DA332B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05002" y="220580"/>
            <a:ext cx="8745034" cy="73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>
              <a:spcBef>
                <a:spcPts val="0"/>
              </a:spcBef>
              <a:buSzPts val="1600"/>
            </a:pPr>
            <a:r>
              <a:rPr lang="es-ES" sz="1800" dirty="0"/>
              <a:t>Paso 1: Ingresa al SIGU</a:t>
            </a:r>
          </a:p>
          <a:p>
            <a:pPr marL="0" lvl="0" indent="0" algn="l">
              <a:spcBef>
                <a:spcPts val="0"/>
              </a:spcBef>
              <a:buSzPts val="1600"/>
            </a:pPr>
            <a:endParaRPr lang="es-ES" sz="1000" dirty="0"/>
          </a:p>
          <a:p>
            <a:pPr marL="0" lvl="0" indent="0">
              <a:spcBef>
                <a:spcPts val="0"/>
              </a:spcBef>
              <a:buSzPts val="1600"/>
            </a:pPr>
            <a:r>
              <a:rPr lang="es-PE" sz="1800" b="1" dirty="0">
                <a:latin typeface="Arial"/>
                <a:ea typeface="Arial"/>
                <a:cs typeface="Arial"/>
                <a:sym typeface="Arial"/>
              </a:rPr>
              <a:t>https://www.untels.edu.pe/</a:t>
            </a:r>
            <a:endParaRPr sz="18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87;p1">
            <a:extLst>
              <a:ext uri="{FF2B5EF4-FFF2-40B4-BE49-F238E27FC236}">
                <a16:creationId xmlns:a16="http://schemas.microsoft.com/office/drawing/2014/main" id="{2201953F-F185-34CA-2F6B-CE2A0E633482}"/>
              </a:ext>
            </a:extLst>
          </p:cNvPr>
          <p:cNvSpPr txBox="1">
            <a:spLocks/>
          </p:cNvSpPr>
          <p:nvPr/>
        </p:nvSpPr>
        <p:spPr>
          <a:xfrm>
            <a:off x="126493" y="6266647"/>
            <a:ext cx="8745034" cy="59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  <a:buSzPts val="1600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⚠️ </a:t>
            </a:r>
            <a:r>
              <a:rPr lang="es-ES" sz="14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presenta dificultades para acceder al sistema, puede acercarse a la OTIC o escribir al correo otic@untels.edu.pe</a:t>
            </a:r>
            <a:endParaRPr lang="es-ES" sz="1600" b="1" dirty="0">
              <a:solidFill>
                <a:srgbClr val="FF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B330028E-8748-66C8-1A04-445DDFF2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r="32188" b="69460"/>
          <a:stretch>
            <a:fillRect/>
          </a:stretch>
        </p:blipFill>
        <p:spPr>
          <a:xfrm>
            <a:off x="1671095" y="1119362"/>
            <a:ext cx="6200775" cy="1539686"/>
          </a:xfrm>
          <a:prstGeom prst="rect">
            <a:avLst/>
          </a:prstGeom>
        </p:spPr>
      </p:pic>
      <p:sp>
        <p:nvSpPr>
          <p:cNvPr id="15" name="Google Shape;87;p1">
            <a:extLst>
              <a:ext uri="{FF2B5EF4-FFF2-40B4-BE49-F238E27FC236}">
                <a16:creationId xmlns:a16="http://schemas.microsoft.com/office/drawing/2014/main" id="{51E435DC-AF32-FD9F-F6A4-AD14234B85BA}"/>
              </a:ext>
            </a:extLst>
          </p:cNvPr>
          <p:cNvSpPr txBox="1">
            <a:spLocks/>
          </p:cNvSpPr>
          <p:nvPr/>
        </p:nvSpPr>
        <p:spPr>
          <a:xfrm>
            <a:off x="6181725" y="1631507"/>
            <a:ext cx="1466850" cy="39854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600"/>
            </a:pPr>
            <a:r>
              <a:rPr lang="es-E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Ingrese aquí</a:t>
            </a:r>
          </a:p>
        </p:txBody>
      </p:sp>
      <p:sp>
        <p:nvSpPr>
          <p:cNvPr id="2" name="Google Shape;87;p1">
            <a:extLst>
              <a:ext uri="{FF2B5EF4-FFF2-40B4-BE49-F238E27FC236}">
                <a16:creationId xmlns:a16="http://schemas.microsoft.com/office/drawing/2014/main" id="{F50BD01B-AD4E-E680-63F2-7A44BE246448}"/>
              </a:ext>
            </a:extLst>
          </p:cNvPr>
          <p:cNvSpPr txBox="1">
            <a:spLocks/>
          </p:cNvSpPr>
          <p:nvPr/>
        </p:nvSpPr>
        <p:spPr>
          <a:xfrm>
            <a:off x="398966" y="2710214"/>
            <a:ext cx="8745034" cy="73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l">
              <a:spcBef>
                <a:spcPts val="0"/>
              </a:spcBef>
              <a:buSzPts val="1600"/>
            </a:pPr>
            <a:r>
              <a:rPr lang="es-ES" sz="1800" dirty="0"/>
              <a:t>O a la URL:</a:t>
            </a:r>
          </a:p>
          <a:p>
            <a:pPr marL="0" indent="0" algn="l">
              <a:spcBef>
                <a:spcPts val="0"/>
              </a:spcBef>
              <a:buSzPts val="1600"/>
            </a:pPr>
            <a:endParaRPr lang="es-ES" sz="1000" dirty="0"/>
          </a:p>
          <a:p>
            <a:pPr marL="0" indent="0">
              <a:spcBef>
                <a:spcPts val="0"/>
              </a:spcBef>
              <a:buSzPts val="1600"/>
            </a:pPr>
            <a:r>
              <a:rPr lang="es-ES" sz="1800" b="1" dirty="0">
                <a:latin typeface="Arial"/>
                <a:ea typeface="Arial"/>
                <a:cs typeface="Arial"/>
                <a:sym typeface="Arial"/>
              </a:rPr>
              <a:t>https://sigu.untels.edu.pe/portalAlumno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CEA330-0955-03A2-FD46-C25954E343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408" t="24274" r="35780" b="22909"/>
          <a:stretch>
            <a:fillRect/>
          </a:stretch>
        </p:blipFill>
        <p:spPr>
          <a:xfrm>
            <a:off x="3371849" y="3525075"/>
            <a:ext cx="25431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015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FB0BD457-ABF5-1587-FDD2-B6A2A8C39DEE}"/>
              </a:ext>
            </a:extLst>
          </p:cNvPr>
          <p:cNvSpPr txBox="1">
            <a:spLocks/>
          </p:cNvSpPr>
          <p:nvPr/>
        </p:nvSpPr>
        <p:spPr>
          <a:xfrm>
            <a:off x="199483" y="769248"/>
            <a:ext cx="8745034" cy="3653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600"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Paso 2: Ir a la sección de “Comedor” o “Registrar menú”</a:t>
            </a:r>
            <a:endParaRPr lang="es-E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AC97BE6-AD20-FEC7-1F9A-F042BB22A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9057"/>
            <a:ext cx="9144000" cy="4476135"/>
          </a:xfrm>
          <a:prstGeom prst="rect">
            <a:avLst/>
          </a:prstGeom>
        </p:spPr>
      </p:pic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E64F8E74-0374-B905-95B7-61F421E32780}"/>
              </a:ext>
            </a:extLst>
          </p:cNvPr>
          <p:cNvSpPr txBox="1">
            <a:spLocks/>
          </p:cNvSpPr>
          <p:nvPr/>
        </p:nvSpPr>
        <p:spPr>
          <a:xfrm>
            <a:off x="4486275" y="4992605"/>
            <a:ext cx="3376398" cy="730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600"/>
            </a:pPr>
            <a:r>
              <a:rPr lang="es-E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Ingrese de dos maneras</a:t>
            </a:r>
          </a:p>
        </p:txBody>
      </p:sp>
    </p:spTree>
    <p:extLst>
      <p:ext uri="{BB962C8B-B14F-4D97-AF65-F5344CB8AC3E}">
        <p14:creationId xmlns:p14="http://schemas.microsoft.com/office/powerpoint/2010/main" val="3670580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FC7C5-47ED-6B89-E560-DC0F7B9B1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DE7F7726-2A11-88A0-C4B6-C4A25BCA7D57}"/>
              </a:ext>
            </a:extLst>
          </p:cNvPr>
          <p:cNvSpPr txBox="1">
            <a:spLocks/>
          </p:cNvSpPr>
          <p:nvPr/>
        </p:nvSpPr>
        <p:spPr>
          <a:xfrm>
            <a:off x="199483" y="29496"/>
            <a:ext cx="8745034" cy="7307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Paso 3: Selecciona la fecha y el tipo de menú</a:t>
            </a:r>
            <a:endParaRPr lang="es-E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87;p1">
            <a:extLst>
              <a:ext uri="{FF2B5EF4-FFF2-40B4-BE49-F238E27FC236}">
                <a16:creationId xmlns:a16="http://schemas.microsoft.com/office/drawing/2014/main" id="{D4E71B87-4C33-6BA5-FF40-B84887942657}"/>
              </a:ext>
            </a:extLst>
          </p:cNvPr>
          <p:cNvSpPr txBox="1">
            <a:spLocks/>
          </p:cNvSpPr>
          <p:nvPr/>
        </p:nvSpPr>
        <p:spPr>
          <a:xfrm>
            <a:off x="199483" y="3466168"/>
            <a:ext cx="8745034" cy="7307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Paso 4: Verifica la cantidad de raciones disponibles y presiona el botón “Aceptar y Guardar” para realizar la reserva</a:t>
            </a:r>
            <a:endParaRPr lang="es-E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A2225E4-E88E-7E75-D620-199F8BB8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39" y="777541"/>
            <a:ext cx="8727278" cy="2671347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C7B7EB15-98AC-2BA1-9F69-417206722133}"/>
              </a:ext>
            </a:extLst>
          </p:cNvPr>
          <p:cNvSpPr txBox="1"/>
          <p:nvPr/>
        </p:nvSpPr>
        <p:spPr>
          <a:xfrm>
            <a:off x="1811044" y="2370338"/>
            <a:ext cx="4145872" cy="5681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PE" dirty="0"/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F48EDB8-05CF-9C3D-AC93-6382B4C70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83" y="4169373"/>
            <a:ext cx="8589410" cy="2629147"/>
          </a:xfrm>
          <a:prstGeom prst="rect">
            <a:avLst/>
          </a:prstGeom>
        </p:spPr>
      </p:pic>
      <p:sp>
        <p:nvSpPr>
          <p:cNvPr id="10" name="Google Shape;87;p1">
            <a:extLst>
              <a:ext uri="{FF2B5EF4-FFF2-40B4-BE49-F238E27FC236}">
                <a16:creationId xmlns:a16="http://schemas.microsoft.com/office/drawing/2014/main" id="{6D5B1236-7C1C-202A-35A5-CDDE91896016}"/>
              </a:ext>
            </a:extLst>
          </p:cNvPr>
          <p:cNvSpPr txBox="1">
            <a:spLocks/>
          </p:cNvSpPr>
          <p:nvPr/>
        </p:nvSpPr>
        <p:spPr>
          <a:xfrm>
            <a:off x="4321424" y="6368952"/>
            <a:ext cx="1979720" cy="385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600"/>
            </a:pPr>
            <a:r>
              <a:rPr lang="es-E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Presione el botón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5474DAC-5005-74AC-7D40-D746FA0B5E4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833" t="4157" r="11128" b="-1074"/>
          <a:stretch>
            <a:fillRect/>
          </a:stretch>
        </p:blipFill>
        <p:spPr>
          <a:xfrm rot="1144122" flipH="1">
            <a:off x="6276443" y="6135623"/>
            <a:ext cx="614002" cy="737854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63E3972E-1572-2D55-1558-2EE165797537}"/>
              </a:ext>
            </a:extLst>
          </p:cNvPr>
          <p:cNvSpPr txBox="1"/>
          <p:nvPr/>
        </p:nvSpPr>
        <p:spPr>
          <a:xfrm>
            <a:off x="5805995" y="5733264"/>
            <a:ext cx="905523" cy="4899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PE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F274EF8-8C10-8D1D-3446-53E53CFA81EE}"/>
              </a:ext>
            </a:extLst>
          </p:cNvPr>
          <p:cNvSpPr txBox="1"/>
          <p:nvPr/>
        </p:nvSpPr>
        <p:spPr>
          <a:xfrm>
            <a:off x="6844682" y="5742142"/>
            <a:ext cx="1242875" cy="48998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180512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66841-A8A3-7822-29F4-4BA43FEA6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285D4B99-3FC9-540A-FA9D-BCB56C877F10}"/>
              </a:ext>
            </a:extLst>
          </p:cNvPr>
          <p:cNvSpPr txBox="1">
            <a:spLocks/>
          </p:cNvSpPr>
          <p:nvPr/>
        </p:nvSpPr>
        <p:spPr>
          <a:xfrm>
            <a:off x="199483" y="359673"/>
            <a:ext cx="8745034" cy="6023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Paso 5: Tu reserva será completada exitosamente si recibes el mensaje “Datos guardados” del sistema</a:t>
            </a:r>
            <a:endParaRPr lang="es-E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Google Shape;87;p1">
            <a:extLst>
              <a:ext uri="{FF2B5EF4-FFF2-40B4-BE49-F238E27FC236}">
                <a16:creationId xmlns:a16="http://schemas.microsoft.com/office/drawing/2014/main" id="{3983312E-7401-7FEB-70D7-EA3518D23B9C}"/>
              </a:ext>
            </a:extLst>
          </p:cNvPr>
          <p:cNvSpPr txBox="1">
            <a:spLocks/>
          </p:cNvSpPr>
          <p:nvPr/>
        </p:nvSpPr>
        <p:spPr>
          <a:xfrm>
            <a:off x="199483" y="3429000"/>
            <a:ext cx="8745034" cy="7307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Paso 6: Verifica que la reserva fue guardada correctamente en el cuadro de “</a:t>
            </a:r>
            <a:r>
              <a:rPr lang="es-ES" sz="1800" b="1" dirty="0">
                <a:latin typeface="Calibri" panose="020F0502020204030204" pitchFamily="34" charset="0"/>
                <a:cs typeface="Calibri" panose="020F0502020204030204" pitchFamily="34" charset="0"/>
              </a:rPr>
              <a:t>Registros realizados al Comedor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” en la parte inferior de la página</a:t>
            </a:r>
            <a:endParaRPr lang="es-E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094961F-041A-FEA5-194A-527723EC7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13049"/>
            <a:ext cx="9144000" cy="113288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969C08-B1F8-48CA-5633-93B958DE5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714" y="1176168"/>
            <a:ext cx="5028571" cy="2076190"/>
          </a:xfrm>
          <a:prstGeom prst="rect">
            <a:avLst/>
          </a:prstGeom>
        </p:spPr>
      </p:pic>
      <p:sp>
        <p:nvSpPr>
          <p:cNvPr id="10" name="Google Shape;87;p1">
            <a:extLst>
              <a:ext uri="{FF2B5EF4-FFF2-40B4-BE49-F238E27FC236}">
                <a16:creationId xmlns:a16="http://schemas.microsoft.com/office/drawing/2014/main" id="{BA0C1BBA-4886-F180-B1DF-8C00833A2A21}"/>
              </a:ext>
            </a:extLst>
          </p:cNvPr>
          <p:cNvSpPr txBox="1">
            <a:spLocks/>
          </p:cNvSpPr>
          <p:nvPr/>
        </p:nvSpPr>
        <p:spPr>
          <a:xfrm>
            <a:off x="7000875" y="2975297"/>
            <a:ext cx="1943642" cy="362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1600"/>
            </a:pPr>
            <a:r>
              <a:rPr lang="es-ES" sz="1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Presione el botón</a:t>
            </a:r>
          </a:p>
        </p:txBody>
      </p:sp>
    </p:spTree>
    <p:extLst>
      <p:ext uri="{BB962C8B-B14F-4D97-AF65-F5344CB8AC3E}">
        <p14:creationId xmlns:p14="http://schemas.microsoft.com/office/powerpoint/2010/main" val="12454081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3823</TotalTime>
  <Words>235</Words>
  <Application>Microsoft Office PowerPoint</Application>
  <PresentationFormat>Presentación en pantalla (4:3)</PresentationFormat>
  <Paragraphs>36</Paragraphs>
  <Slides>6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9" baseType="lpstr">
      <vt:lpstr>Arial</vt:lpstr>
      <vt:lpstr>Calibri</vt:lpstr>
      <vt:lpstr>Tema de Office</vt:lpstr>
      <vt:lpstr>MANUAL DE USUARIO DEL SIGU COMEDOR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LOGROS OTIC 2025</dc:title>
  <dc:creator>alex_Sagi_11@hotmail.com</dc:creator>
  <cp:lastModifiedBy>USUARIO</cp:lastModifiedBy>
  <cp:revision>26</cp:revision>
  <dcterms:created xsi:type="dcterms:W3CDTF">2021-02-15T01:35:42Z</dcterms:created>
  <dcterms:modified xsi:type="dcterms:W3CDTF">2026-10-06T17:08:58Z</dcterms:modified>
</cp:coreProperties>
</file>